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64C804-116F-4555-A424-ADF3DDDC399C}" v="4" dt="2026-01-05T14:10:35.832"/>
    <p1510:client id="{ACF60D6A-1B87-85D0-09A2-E593441D7926}" v="3" dt="2026-01-05T14:11:16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8707-BD42-418D-9653-6C4FC5725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3FFFD5-650A-4FBE-9839-4623E33E0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2CD3F-D05C-4796-894C-4ADA8BC48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E95D4-244D-4CE9-A353-6C7F0A5D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5DBFF-16A9-4BAD-9CA5-F5475D15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1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5E9BC-9E13-41DA-AA05-B4D6FF19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34D3C-4444-46DF-8756-D74C629CD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70438-284C-4F60-9B91-27B046334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2FAEA-57B9-40FD-971B-59BF877D8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F42E2-EACC-4471-8B8E-6474759F1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00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9203DA-5763-4ECE-80DA-68ADAA02F7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47F4F-6A46-434A-96CD-87008EF5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7D9FE-FBBE-4A1A-9A6D-15E0A50D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7FEF0-A7BF-44EA-A268-30FBAC132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035EA-3F66-4FE7-83FB-427970980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6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9F0B-A673-4CA7-B149-D5072232A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D8147-F090-4E72-9B1E-EF56EC38C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6E63A-F9DF-4957-8C1B-43328A88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05966-849B-474C-97F3-9AC51D9F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D13A1-AB08-4CA9-8F80-51B35E99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8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C332-CA01-4D3A-AB91-83A6FDAFB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832C0-2988-4F28-B154-26FD628F7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8052F-53E1-4FDF-B5A6-A8F2E05E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9C5A3-AE9B-4254-B454-0B53E0315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2C193-FB1E-4C5C-8382-415B22BE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50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13B6B-03CF-43F9-B46C-EA99336BE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537A9-B666-4F99-B3FA-EA7C16EE4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F2D4A-E897-4115-A46E-CE4042F46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BB3BF-41D8-4489-A649-9996F5672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1F8DE-3B3C-4D62-B310-2E1DBD81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FB096-08E7-4AAD-B998-A495E79C2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30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45DB-D795-4E3B-822E-D22192210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64413-A8DA-4CE6-B89B-4A6E25EFA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69EBE-C614-424F-BCCB-528A15F59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981529-FF26-4F42-B683-544802D10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5EDAC9-26EB-4929-B3D9-AE3F954F58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698C20-5EE7-4520-91D0-5E1B9BBA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67C6D9-98A5-4E1C-827F-76C73645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088A6A-B5DD-4CD2-8B3F-AC463776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29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D8AFB-ADB5-44A2-93AE-7919C5EA5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C788D-5C6E-4675-BEBA-101D87B96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81F06-7662-49A8-9BA1-9EE76B916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14453C-F185-4DBE-A526-93EE7877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07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3558CD-F11D-4AAB-A3DF-604022914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EE1214-C568-4C23-B09D-ECFAA60AD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1DCEE-9A18-4D49-BF64-F8FF402B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58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D6EA-9E11-43AD-B866-BB1414DE1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E31A-6BA7-4641-B50A-D2B76BB1C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0801E-E28C-45E5-B90C-A3777EF85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57774-7AD5-471C-B162-4F92FCADF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2012A-BF66-4928-A1FF-8264E0D68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C7A7F-308A-4F8B-8E0D-D3AD7C6A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2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E871F-C6B9-4075-A31A-4A4724036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C3FBE-BCE1-4EE2-AADB-9EA20CCE9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5B0BA-2105-4580-8F1D-39AE28EC0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35494-89DF-42D4-B025-5ECD3C115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CBF87-6585-4619-BBA4-68387AE1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82165-D131-403E-96E5-F039523F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41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D970C-5458-405B-BA90-BC168242F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C0D60-13B4-49CA-AD40-42D910E6F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C5DF8-4ECF-4C4A-86C1-62F3B8977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9EBB3-F141-4E91-AC02-815CB17740A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3FA10-305B-4A4C-81B8-0B9446A1C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EB40A-DF3E-4607-A89E-36A6638C1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46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24E5ACA-B487-20E4-AB80-05178D59D202}"/>
              </a:ext>
            </a:extLst>
          </p:cNvPr>
          <p:cNvGrpSpPr/>
          <p:nvPr/>
        </p:nvGrpSpPr>
        <p:grpSpPr>
          <a:xfrm>
            <a:off x="288783" y="185057"/>
            <a:ext cx="11143964" cy="6277433"/>
            <a:chOff x="582029" y="173341"/>
            <a:chExt cx="10408404" cy="62774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973F092-64E9-31C2-6F6F-270C8FC5EE67}"/>
                </a:ext>
              </a:extLst>
            </p:cNvPr>
            <p:cNvSpPr/>
            <p:nvPr/>
          </p:nvSpPr>
          <p:spPr>
            <a:xfrm>
              <a:off x="5205521" y="173341"/>
              <a:ext cx="1751297" cy="750186"/>
            </a:xfrm>
            <a:custGeom>
              <a:avLst/>
              <a:gdLst>
                <a:gd name="connsiteX0" fmla="*/ 0 w 1751297"/>
                <a:gd name="connsiteY0" fmla="*/ 0 h 750186"/>
                <a:gd name="connsiteX1" fmla="*/ 1751297 w 1751297"/>
                <a:gd name="connsiteY1" fmla="*/ 0 h 750186"/>
                <a:gd name="connsiteX2" fmla="*/ 1751297 w 1751297"/>
                <a:gd name="connsiteY2" fmla="*/ 750186 h 750186"/>
                <a:gd name="connsiteX3" fmla="*/ 0 w 1751297"/>
                <a:gd name="connsiteY3" fmla="*/ 750186 h 750186"/>
                <a:gd name="connsiteX4" fmla="*/ 0 w 1751297"/>
                <a:gd name="connsiteY4" fmla="*/ 0 h 75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1297" h="750186">
                  <a:moveTo>
                    <a:pt x="0" y="0"/>
                  </a:moveTo>
                  <a:lnTo>
                    <a:pt x="1751297" y="0"/>
                  </a:lnTo>
                  <a:lnTo>
                    <a:pt x="1751297" y="750186"/>
                  </a:lnTo>
                  <a:lnTo>
                    <a:pt x="0" y="7501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 dirty="0">
                  <a:latin typeface="+mn-lt"/>
                  <a:cs typeface="Calibri" panose="020F0502020204030204" pitchFamily="34" charset="0"/>
                </a:rPr>
                <a:t>Chief Executive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 dirty="0">
                  <a:latin typeface="+mn-lt"/>
                  <a:cs typeface="Calibri" panose="020F0502020204030204" pitchFamily="34" charset="0"/>
                </a:rPr>
                <a:t>(Strategic lead for Strategy and Policy)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 dirty="0">
                  <a:latin typeface="+mn-lt"/>
                  <a:cs typeface="Calibri" panose="020F0502020204030204" pitchFamily="34" charset="0"/>
                </a:rPr>
                <a:t>Amanda Foley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DCC28A5-4F01-4A14-C942-787028427FE8}"/>
                </a:ext>
              </a:extLst>
            </p:cNvPr>
            <p:cNvSpPr/>
            <p:nvPr/>
          </p:nvSpPr>
          <p:spPr>
            <a:xfrm>
              <a:off x="2109858" y="1227059"/>
              <a:ext cx="1580319" cy="756000"/>
            </a:xfrm>
            <a:custGeom>
              <a:avLst/>
              <a:gdLst>
                <a:gd name="connsiteX0" fmla="*/ 0 w 1591982"/>
                <a:gd name="connsiteY0" fmla="*/ 0 h 750186"/>
                <a:gd name="connsiteX1" fmla="*/ 1591982 w 1591982"/>
                <a:gd name="connsiteY1" fmla="*/ 0 h 750186"/>
                <a:gd name="connsiteX2" fmla="*/ 1591982 w 1591982"/>
                <a:gd name="connsiteY2" fmla="*/ 750186 h 750186"/>
                <a:gd name="connsiteX3" fmla="*/ 0 w 1591982"/>
                <a:gd name="connsiteY3" fmla="*/ 750186 h 750186"/>
                <a:gd name="connsiteX4" fmla="*/ 0 w 1591982"/>
                <a:gd name="connsiteY4" fmla="*/ 0 h 75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1982" h="750186">
                  <a:moveTo>
                    <a:pt x="0" y="0"/>
                  </a:moveTo>
                  <a:lnTo>
                    <a:pt x="1591982" y="0"/>
                  </a:lnTo>
                  <a:lnTo>
                    <a:pt x="1591982" y="750186"/>
                  </a:lnTo>
                  <a:lnTo>
                    <a:pt x="0" y="7501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>
                  <a:latin typeface="+mn-lt"/>
                  <a:ea typeface="+mn-ea"/>
                  <a:cs typeface="Calibri"/>
                </a:rPr>
                <a:t>Director of Customer, Business &amp; Corporate Support 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>
                  <a:latin typeface="+mn-lt"/>
                  <a:ea typeface="+mn-ea"/>
                  <a:cs typeface="Calibri"/>
                </a:rPr>
                <a:t>Robin Taylor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84D2ED5-0E2B-73B7-DB0A-5CBC6C0FB534}"/>
                </a:ext>
              </a:extLst>
            </p:cNvPr>
            <p:cNvSpPr/>
            <p:nvPr/>
          </p:nvSpPr>
          <p:spPr>
            <a:xfrm>
              <a:off x="628303" y="2224876"/>
              <a:ext cx="1174704" cy="644425"/>
            </a:xfrm>
            <a:custGeom>
              <a:avLst/>
              <a:gdLst>
                <a:gd name="connsiteX0" fmla="*/ 0 w 1204588"/>
                <a:gd name="connsiteY0" fmla="*/ 0 h 644425"/>
                <a:gd name="connsiteX1" fmla="*/ 1204588 w 1204588"/>
                <a:gd name="connsiteY1" fmla="*/ 0 h 644425"/>
                <a:gd name="connsiteX2" fmla="*/ 1204588 w 1204588"/>
                <a:gd name="connsiteY2" fmla="*/ 644425 h 644425"/>
                <a:gd name="connsiteX3" fmla="*/ 0 w 1204588"/>
                <a:gd name="connsiteY3" fmla="*/ 644425 h 644425"/>
                <a:gd name="connsiteX4" fmla="*/ 0 w 1204588"/>
                <a:gd name="connsiteY4" fmla="*/ 0 h 644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588" h="644425">
                  <a:moveTo>
                    <a:pt x="0" y="0"/>
                  </a:moveTo>
                  <a:lnTo>
                    <a:pt x="1204588" y="0"/>
                  </a:lnTo>
                  <a:lnTo>
                    <a:pt x="1204588" y="644425"/>
                  </a:lnTo>
                  <a:lnTo>
                    <a:pt x="0" y="64442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Assistant Director </a:t>
              </a:r>
              <a:r>
                <a:rPr lang="en-GB" sz="900" b="1">
                  <a:cs typeface="Calibri" panose="020F0502020204030204" pitchFamily="34" charset="0"/>
                </a:rPr>
                <a:t>(</a:t>
              </a: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Finance and S151 Officer)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 Linda Parker</a:t>
              </a: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43B5FB7-B3D8-059D-C404-74AAF0437983}"/>
                </a:ext>
              </a:extLst>
            </p:cNvPr>
            <p:cNvSpPr/>
            <p:nvPr/>
          </p:nvSpPr>
          <p:spPr>
            <a:xfrm>
              <a:off x="1015458" y="3069722"/>
              <a:ext cx="1065820" cy="517318"/>
            </a:xfrm>
            <a:custGeom>
              <a:avLst/>
              <a:gdLst>
                <a:gd name="connsiteX0" fmla="*/ 0 w 1018895"/>
                <a:gd name="connsiteY0" fmla="*/ 0 h 509447"/>
                <a:gd name="connsiteX1" fmla="*/ 1018895 w 1018895"/>
                <a:gd name="connsiteY1" fmla="*/ 0 h 509447"/>
                <a:gd name="connsiteX2" fmla="*/ 1018895 w 1018895"/>
                <a:gd name="connsiteY2" fmla="*/ 509447 h 509447"/>
                <a:gd name="connsiteX3" fmla="*/ 0 w 1018895"/>
                <a:gd name="connsiteY3" fmla="*/ 509447 h 509447"/>
                <a:gd name="connsiteX4" fmla="*/ 0 w 1018895"/>
                <a:gd name="connsiteY4" fmla="*/ 0 h 50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8895" h="509447">
                  <a:moveTo>
                    <a:pt x="0" y="0"/>
                  </a:moveTo>
                  <a:lnTo>
                    <a:pt x="1018895" y="0"/>
                  </a:lnTo>
                  <a:lnTo>
                    <a:pt x="1018895" y="509447"/>
                  </a:lnTo>
                  <a:lnTo>
                    <a:pt x="0" y="5094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/>
                </a:rPr>
                <a:t>Revenues and Benefits </a:t>
              </a: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/>
                </a:rPr>
                <a:t> Richard Skilbeck</a:t>
              </a: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B15C8BB-61CC-0E3D-3D41-5C8CA459C1AE}"/>
                </a:ext>
              </a:extLst>
            </p:cNvPr>
            <p:cNvSpPr/>
            <p:nvPr/>
          </p:nvSpPr>
          <p:spPr>
            <a:xfrm>
              <a:off x="3715570" y="2271941"/>
              <a:ext cx="1174704" cy="643330"/>
            </a:xfrm>
            <a:custGeom>
              <a:avLst/>
              <a:gdLst>
                <a:gd name="connsiteX0" fmla="*/ 0 w 1174704"/>
                <a:gd name="connsiteY0" fmla="*/ 0 h 643330"/>
                <a:gd name="connsiteX1" fmla="*/ 1174704 w 1174704"/>
                <a:gd name="connsiteY1" fmla="*/ 0 h 643330"/>
                <a:gd name="connsiteX2" fmla="*/ 1174704 w 1174704"/>
                <a:gd name="connsiteY2" fmla="*/ 643330 h 643330"/>
                <a:gd name="connsiteX3" fmla="*/ 0 w 1174704"/>
                <a:gd name="connsiteY3" fmla="*/ 643330 h 643330"/>
                <a:gd name="connsiteX4" fmla="*/ 0 w 1174704"/>
                <a:gd name="connsiteY4" fmla="*/ 0 h 643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4704" h="643330">
                  <a:moveTo>
                    <a:pt x="0" y="0"/>
                  </a:moveTo>
                  <a:lnTo>
                    <a:pt x="1174704" y="0"/>
                  </a:lnTo>
                  <a:lnTo>
                    <a:pt x="1174704" y="643330"/>
                  </a:lnTo>
                  <a:lnTo>
                    <a:pt x="0" y="6433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Assistant Director (</a:t>
              </a:r>
              <a:r>
                <a:rPr lang="en-GB" sz="900" b="1">
                  <a:cs typeface="Calibri" panose="020F0502020204030204" pitchFamily="34" charset="0"/>
                </a:rPr>
                <a:t>Operations and Strategic Projects)</a:t>
              </a: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 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Tom Hardy</a:t>
              </a:r>
              <a:endParaRPr lang="en-GB" sz="900" b="1" kern="1200"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90B91AF-DD19-8C4B-1FDF-2E66C8D9FDAB}"/>
                </a:ext>
              </a:extLst>
            </p:cNvPr>
            <p:cNvSpPr/>
            <p:nvPr/>
          </p:nvSpPr>
          <p:spPr>
            <a:xfrm>
              <a:off x="582029" y="4130832"/>
              <a:ext cx="1173471" cy="644400"/>
            </a:xfrm>
            <a:custGeom>
              <a:avLst/>
              <a:gdLst>
                <a:gd name="connsiteX0" fmla="*/ 0 w 961938"/>
                <a:gd name="connsiteY0" fmla="*/ 0 h 623140"/>
                <a:gd name="connsiteX1" fmla="*/ 961938 w 961938"/>
                <a:gd name="connsiteY1" fmla="*/ 0 h 623140"/>
                <a:gd name="connsiteX2" fmla="*/ 961938 w 961938"/>
                <a:gd name="connsiteY2" fmla="*/ 623140 h 623140"/>
                <a:gd name="connsiteX3" fmla="*/ 0 w 961938"/>
                <a:gd name="connsiteY3" fmla="*/ 623140 h 623140"/>
                <a:gd name="connsiteX4" fmla="*/ 0 w 961938"/>
                <a:gd name="connsiteY4" fmla="*/ 0 h 623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938" h="623140">
                  <a:moveTo>
                    <a:pt x="0" y="0"/>
                  </a:moveTo>
                  <a:lnTo>
                    <a:pt x="961938" y="0"/>
                  </a:lnTo>
                  <a:lnTo>
                    <a:pt x="961938" y="623140"/>
                  </a:lnTo>
                  <a:lnTo>
                    <a:pt x="0" y="6231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Governance, Democratic Services and Monitoring Officer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Judith Adamson</a:t>
              </a: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692F86C-43A6-EB05-8511-2D063665D148}"/>
                </a:ext>
              </a:extLst>
            </p:cNvPr>
            <p:cNvSpPr/>
            <p:nvPr/>
          </p:nvSpPr>
          <p:spPr>
            <a:xfrm>
              <a:off x="584466" y="5734386"/>
              <a:ext cx="1173471" cy="644400"/>
            </a:xfrm>
            <a:custGeom>
              <a:avLst/>
              <a:gdLst>
                <a:gd name="connsiteX0" fmla="*/ 0 w 1038651"/>
                <a:gd name="connsiteY0" fmla="*/ 0 h 627960"/>
                <a:gd name="connsiteX1" fmla="*/ 1038651 w 1038651"/>
                <a:gd name="connsiteY1" fmla="*/ 0 h 627960"/>
                <a:gd name="connsiteX2" fmla="*/ 1038651 w 1038651"/>
                <a:gd name="connsiteY2" fmla="*/ 627960 h 627960"/>
                <a:gd name="connsiteX3" fmla="*/ 0 w 1038651"/>
                <a:gd name="connsiteY3" fmla="*/ 627960 h 627960"/>
                <a:gd name="connsiteX4" fmla="*/ 0 w 1038651"/>
                <a:gd name="connsiteY4" fmla="*/ 0 h 62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8651" h="627960">
                  <a:moveTo>
                    <a:pt x="0" y="0"/>
                  </a:moveTo>
                  <a:lnTo>
                    <a:pt x="1038651" y="0"/>
                  </a:lnTo>
                  <a:lnTo>
                    <a:pt x="1038651" y="627960"/>
                  </a:lnTo>
                  <a:lnTo>
                    <a:pt x="0" y="627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Head of Legal Shared Services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Sameera Khan</a:t>
              </a: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3C3238D3-DD84-6658-CDA0-B7C92B3C86D0}"/>
                </a:ext>
              </a:extLst>
            </p:cNvPr>
            <p:cNvSpPr/>
            <p:nvPr/>
          </p:nvSpPr>
          <p:spPr>
            <a:xfrm>
              <a:off x="3748119" y="5806374"/>
              <a:ext cx="1173471" cy="644400"/>
            </a:xfrm>
            <a:custGeom>
              <a:avLst/>
              <a:gdLst>
                <a:gd name="connsiteX0" fmla="*/ 0 w 1101313"/>
                <a:gd name="connsiteY0" fmla="*/ 0 h 570000"/>
                <a:gd name="connsiteX1" fmla="*/ 1101313 w 1101313"/>
                <a:gd name="connsiteY1" fmla="*/ 0 h 570000"/>
                <a:gd name="connsiteX2" fmla="*/ 1101313 w 1101313"/>
                <a:gd name="connsiteY2" fmla="*/ 570000 h 570000"/>
                <a:gd name="connsiteX3" fmla="*/ 0 w 1101313"/>
                <a:gd name="connsiteY3" fmla="*/ 570000 h 570000"/>
                <a:gd name="connsiteX4" fmla="*/ 0 w 1101313"/>
                <a:gd name="connsiteY4" fmla="*/ 0 h 57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1313" h="570000">
                  <a:moveTo>
                    <a:pt x="0" y="0"/>
                  </a:moveTo>
                  <a:lnTo>
                    <a:pt x="1101313" y="0"/>
                  </a:lnTo>
                  <a:lnTo>
                    <a:pt x="1101313" y="570000"/>
                  </a:lnTo>
                  <a:lnTo>
                    <a:pt x="0" y="57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Internal Audit Shared Service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Sarah Marsh </a:t>
              </a: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03B02DC-08C4-D661-C0AF-E3ED0A7576A5}"/>
                </a:ext>
              </a:extLst>
            </p:cNvPr>
            <p:cNvSpPr/>
            <p:nvPr/>
          </p:nvSpPr>
          <p:spPr>
            <a:xfrm>
              <a:off x="3724076" y="3022381"/>
              <a:ext cx="1173471" cy="644400"/>
            </a:xfrm>
            <a:custGeom>
              <a:avLst/>
              <a:gdLst>
                <a:gd name="connsiteX0" fmla="*/ 0 w 1044764"/>
                <a:gd name="connsiteY0" fmla="*/ 0 h 604321"/>
                <a:gd name="connsiteX1" fmla="*/ 1044764 w 1044764"/>
                <a:gd name="connsiteY1" fmla="*/ 0 h 604321"/>
                <a:gd name="connsiteX2" fmla="*/ 1044764 w 1044764"/>
                <a:gd name="connsiteY2" fmla="*/ 604321 h 604321"/>
                <a:gd name="connsiteX3" fmla="*/ 0 w 1044764"/>
                <a:gd name="connsiteY3" fmla="*/ 604321 h 604321"/>
                <a:gd name="connsiteX4" fmla="*/ 0 w 1044764"/>
                <a:gd name="connsiteY4" fmla="*/ 0 h 604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4764" h="604321">
                  <a:moveTo>
                    <a:pt x="0" y="0"/>
                  </a:moveTo>
                  <a:lnTo>
                    <a:pt x="1044764" y="0"/>
                  </a:lnTo>
                  <a:lnTo>
                    <a:pt x="1044764" y="604321"/>
                  </a:lnTo>
                  <a:lnTo>
                    <a:pt x="0" y="6043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Assistant Director (Customer Experience and Digital</a:t>
              </a:r>
              <a:r>
                <a:rPr lang="en-GB" sz="900" b="1">
                  <a:cs typeface="Calibri" panose="020F0502020204030204" pitchFamily="34" charset="0"/>
                </a:rPr>
                <a:t>)</a:t>
              </a:r>
              <a:endParaRPr lang="en-GB" sz="900" b="1" kern="1200">
                <a:latin typeface="+mn-lt"/>
                <a:ea typeface="+mn-ea"/>
                <a:cs typeface="Calibri" panose="020F0502020204030204" pitchFamily="34" charset="0"/>
              </a:endParaRP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Jamie Goodwins</a:t>
              </a: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3247BB2-8834-276E-A79C-6738E7CCC43F}"/>
                </a:ext>
              </a:extLst>
            </p:cNvPr>
            <p:cNvSpPr/>
            <p:nvPr/>
          </p:nvSpPr>
          <p:spPr>
            <a:xfrm>
              <a:off x="3715570" y="5066985"/>
              <a:ext cx="1176834" cy="644400"/>
            </a:xfrm>
            <a:custGeom>
              <a:avLst/>
              <a:gdLst>
                <a:gd name="connsiteX0" fmla="*/ 0 w 985607"/>
                <a:gd name="connsiteY0" fmla="*/ 0 h 878104"/>
                <a:gd name="connsiteX1" fmla="*/ 985607 w 985607"/>
                <a:gd name="connsiteY1" fmla="*/ 0 h 878104"/>
                <a:gd name="connsiteX2" fmla="*/ 985607 w 985607"/>
                <a:gd name="connsiteY2" fmla="*/ 878104 h 878104"/>
                <a:gd name="connsiteX3" fmla="*/ 0 w 985607"/>
                <a:gd name="connsiteY3" fmla="*/ 878104 h 878104"/>
                <a:gd name="connsiteX4" fmla="*/ 0 w 985607"/>
                <a:gd name="connsiteY4" fmla="*/ 0 h 8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5607" h="878104">
                  <a:moveTo>
                    <a:pt x="0" y="0"/>
                  </a:moveTo>
                  <a:lnTo>
                    <a:pt x="985607" y="0"/>
                  </a:lnTo>
                  <a:lnTo>
                    <a:pt x="985607" y="878104"/>
                  </a:lnTo>
                  <a:lnTo>
                    <a:pt x="0" y="878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900" b="1" kern="1200">
                  <a:latin typeface="+mn-lt"/>
                  <a:ea typeface="+mn-ea"/>
                  <a:cs typeface="Calibri"/>
                </a:rPr>
                <a:t>People </a:t>
              </a:r>
              <a:r>
                <a:rPr lang="en-GB" sz="900" b="1">
                  <a:cs typeface="Calibri"/>
                </a:rPr>
                <a:t>&amp; </a:t>
              </a:r>
              <a:r>
                <a:rPr lang="en-GB" sz="900" b="1" kern="1200">
                  <a:latin typeface="+mn-lt"/>
                  <a:ea typeface="+mn-ea"/>
                  <a:cs typeface="Calibri"/>
                </a:rPr>
                <a:t>Organisational Development (Shared Service)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Jane Pearce</a:t>
              </a: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C874945-62CA-8876-7348-678CB849A78D}"/>
                </a:ext>
              </a:extLst>
            </p:cNvPr>
            <p:cNvSpPr/>
            <p:nvPr/>
          </p:nvSpPr>
          <p:spPr>
            <a:xfrm>
              <a:off x="7309714" y="1237558"/>
              <a:ext cx="1580319" cy="756000"/>
            </a:xfrm>
            <a:custGeom>
              <a:avLst/>
              <a:gdLst>
                <a:gd name="connsiteX0" fmla="*/ 0 w 1591982"/>
                <a:gd name="connsiteY0" fmla="*/ 0 h 729218"/>
                <a:gd name="connsiteX1" fmla="*/ 1591982 w 1591982"/>
                <a:gd name="connsiteY1" fmla="*/ 0 h 729218"/>
                <a:gd name="connsiteX2" fmla="*/ 1591982 w 1591982"/>
                <a:gd name="connsiteY2" fmla="*/ 729218 h 729218"/>
                <a:gd name="connsiteX3" fmla="*/ 0 w 1591982"/>
                <a:gd name="connsiteY3" fmla="*/ 729218 h 729218"/>
                <a:gd name="connsiteX4" fmla="*/ 0 w 1591982"/>
                <a:gd name="connsiteY4" fmla="*/ 0 h 729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1982" h="729218">
                  <a:moveTo>
                    <a:pt x="0" y="0"/>
                  </a:moveTo>
                  <a:lnTo>
                    <a:pt x="1591982" y="0"/>
                  </a:lnTo>
                  <a:lnTo>
                    <a:pt x="1591982" y="729218"/>
                  </a:lnTo>
                  <a:lnTo>
                    <a:pt x="0" y="72921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>
                  <a:latin typeface="+mn-lt"/>
                  <a:cs typeface="Calibri" panose="020F0502020204030204" pitchFamily="34" charset="0"/>
                </a:rPr>
                <a:t>Director of Community &amp; Place Delivery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000" b="1" kern="1200">
                  <a:latin typeface="+mn-lt"/>
                  <a:cs typeface="Calibri" panose="020F0502020204030204" pitchFamily="34" charset="0"/>
                </a:rPr>
                <a:t>Chris Traill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A58CE73-D6EF-4763-F17C-FC363BEA491C}"/>
                </a:ext>
              </a:extLst>
            </p:cNvPr>
            <p:cNvSpPr/>
            <p:nvPr/>
          </p:nvSpPr>
          <p:spPr>
            <a:xfrm>
              <a:off x="6311267" y="2269963"/>
              <a:ext cx="1174703" cy="643330"/>
            </a:xfrm>
            <a:custGeom>
              <a:avLst/>
              <a:gdLst>
                <a:gd name="connsiteX0" fmla="*/ 0 w 1071571"/>
                <a:gd name="connsiteY0" fmla="*/ 0 h 692222"/>
                <a:gd name="connsiteX1" fmla="*/ 1071571 w 1071571"/>
                <a:gd name="connsiteY1" fmla="*/ 0 h 692222"/>
                <a:gd name="connsiteX2" fmla="*/ 1071571 w 1071571"/>
                <a:gd name="connsiteY2" fmla="*/ 692222 h 692222"/>
                <a:gd name="connsiteX3" fmla="*/ 0 w 1071571"/>
                <a:gd name="connsiteY3" fmla="*/ 692222 h 692222"/>
                <a:gd name="connsiteX4" fmla="*/ 0 w 1071571"/>
                <a:gd name="connsiteY4" fmla="*/ 0 h 69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1571" h="692222">
                  <a:moveTo>
                    <a:pt x="0" y="0"/>
                  </a:moveTo>
                  <a:lnTo>
                    <a:pt x="1071571" y="0"/>
                  </a:lnTo>
                  <a:lnTo>
                    <a:pt x="1071571" y="692222"/>
                  </a:lnTo>
                  <a:lnTo>
                    <a:pt x="0" y="69222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Assistant Director (Regulatory and Compliance)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 Robin Ray</a:t>
              </a:r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E93AC02C-511D-6A55-D417-9AA353D62D96}"/>
                </a:ext>
              </a:extLst>
            </p:cNvPr>
            <p:cNvSpPr/>
            <p:nvPr/>
          </p:nvSpPr>
          <p:spPr>
            <a:xfrm>
              <a:off x="8403429" y="2273043"/>
              <a:ext cx="1173471" cy="644400"/>
            </a:xfrm>
            <a:custGeom>
              <a:avLst/>
              <a:gdLst>
                <a:gd name="connsiteX0" fmla="*/ 0 w 1152411"/>
                <a:gd name="connsiteY0" fmla="*/ 0 h 707454"/>
                <a:gd name="connsiteX1" fmla="*/ 1152411 w 1152411"/>
                <a:gd name="connsiteY1" fmla="*/ 0 h 707454"/>
                <a:gd name="connsiteX2" fmla="*/ 1152411 w 1152411"/>
                <a:gd name="connsiteY2" fmla="*/ 707454 h 707454"/>
                <a:gd name="connsiteX3" fmla="*/ 0 w 1152411"/>
                <a:gd name="connsiteY3" fmla="*/ 707454 h 707454"/>
                <a:gd name="connsiteX4" fmla="*/ 0 w 1152411"/>
                <a:gd name="connsiteY4" fmla="*/ 0 h 707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411" h="707454">
                  <a:moveTo>
                    <a:pt x="0" y="0"/>
                  </a:moveTo>
                  <a:lnTo>
                    <a:pt x="1152411" y="0"/>
                  </a:lnTo>
                  <a:lnTo>
                    <a:pt x="1152411" y="707454"/>
                  </a:lnTo>
                  <a:lnTo>
                    <a:pt x="0" y="70745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Assistant Director (Public Realm) 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Stuart Fitzsimmons</a:t>
              </a: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8B44F1B0-F95F-14F7-2EE5-433A8E3B3E85}"/>
                </a:ext>
              </a:extLst>
            </p:cNvPr>
            <p:cNvSpPr/>
            <p:nvPr/>
          </p:nvSpPr>
          <p:spPr>
            <a:xfrm>
              <a:off x="6309009" y="3025708"/>
              <a:ext cx="1173471" cy="644400"/>
            </a:xfrm>
            <a:custGeom>
              <a:avLst/>
              <a:gdLst>
                <a:gd name="connsiteX0" fmla="*/ 0 w 1067149"/>
                <a:gd name="connsiteY0" fmla="*/ 0 h 597510"/>
                <a:gd name="connsiteX1" fmla="*/ 1067149 w 1067149"/>
                <a:gd name="connsiteY1" fmla="*/ 0 h 597510"/>
                <a:gd name="connsiteX2" fmla="*/ 1067149 w 1067149"/>
                <a:gd name="connsiteY2" fmla="*/ 597510 h 597510"/>
                <a:gd name="connsiteX3" fmla="*/ 0 w 1067149"/>
                <a:gd name="connsiteY3" fmla="*/ 597510 h 597510"/>
                <a:gd name="connsiteX4" fmla="*/ 0 w 1067149"/>
                <a:gd name="connsiteY4" fmla="*/ 0 h 597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7149" h="597510">
                  <a:moveTo>
                    <a:pt x="0" y="0"/>
                  </a:moveTo>
                  <a:lnTo>
                    <a:pt x="1067149" y="0"/>
                  </a:lnTo>
                  <a:lnTo>
                    <a:pt x="1067149" y="597510"/>
                  </a:lnTo>
                  <a:lnTo>
                    <a:pt x="0" y="59751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Assistant Director (Housing) 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Simon Smith</a:t>
              </a: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B2BB59-768C-7E1A-2C9A-F26F517D52A2}"/>
                </a:ext>
              </a:extLst>
            </p:cNvPr>
            <p:cNvSpPr/>
            <p:nvPr/>
          </p:nvSpPr>
          <p:spPr>
            <a:xfrm>
              <a:off x="6621535" y="3786499"/>
              <a:ext cx="1018895" cy="509447"/>
            </a:xfrm>
            <a:custGeom>
              <a:avLst/>
              <a:gdLst>
                <a:gd name="connsiteX0" fmla="*/ 0 w 1018895"/>
                <a:gd name="connsiteY0" fmla="*/ 0 h 509447"/>
                <a:gd name="connsiteX1" fmla="*/ 1018895 w 1018895"/>
                <a:gd name="connsiteY1" fmla="*/ 0 h 509447"/>
                <a:gd name="connsiteX2" fmla="*/ 1018895 w 1018895"/>
                <a:gd name="connsiteY2" fmla="*/ 509447 h 509447"/>
                <a:gd name="connsiteX3" fmla="*/ 0 w 1018895"/>
                <a:gd name="connsiteY3" fmla="*/ 509447 h 509447"/>
                <a:gd name="connsiteX4" fmla="*/ 0 w 1018895"/>
                <a:gd name="connsiteY4" fmla="*/ 0 h 50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8895" h="509447">
                  <a:moveTo>
                    <a:pt x="0" y="0"/>
                  </a:moveTo>
                  <a:lnTo>
                    <a:pt x="1018895" y="0"/>
                  </a:lnTo>
                  <a:lnTo>
                    <a:pt x="1018895" y="509447"/>
                  </a:lnTo>
                  <a:lnTo>
                    <a:pt x="0" y="5094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800" b="1" kern="1200">
                  <a:latin typeface="+mn-lt"/>
                  <a:cs typeface="Calibri" panose="020F0502020204030204" pitchFamily="34" charset="0"/>
                </a:rPr>
                <a:t>  </a:t>
              </a: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Strategic Housing  David Reavill</a:t>
              </a: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0661BB8-800D-C812-B90D-5906864E3AF3}"/>
                </a:ext>
              </a:extLst>
            </p:cNvPr>
            <p:cNvSpPr/>
            <p:nvPr/>
          </p:nvSpPr>
          <p:spPr>
            <a:xfrm>
              <a:off x="6621535" y="4386181"/>
              <a:ext cx="1018895" cy="509447"/>
            </a:xfrm>
            <a:custGeom>
              <a:avLst/>
              <a:gdLst>
                <a:gd name="connsiteX0" fmla="*/ 0 w 1018895"/>
                <a:gd name="connsiteY0" fmla="*/ 0 h 509447"/>
                <a:gd name="connsiteX1" fmla="*/ 1018895 w 1018895"/>
                <a:gd name="connsiteY1" fmla="*/ 0 h 509447"/>
                <a:gd name="connsiteX2" fmla="*/ 1018895 w 1018895"/>
                <a:gd name="connsiteY2" fmla="*/ 509447 h 509447"/>
                <a:gd name="connsiteX3" fmla="*/ 0 w 1018895"/>
                <a:gd name="connsiteY3" fmla="*/ 509447 h 509447"/>
                <a:gd name="connsiteX4" fmla="*/ 0 w 1018895"/>
                <a:gd name="connsiteY4" fmla="*/ 0 h 50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8895" h="509447">
                  <a:moveTo>
                    <a:pt x="0" y="0"/>
                  </a:moveTo>
                  <a:lnTo>
                    <a:pt x="1018895" y="0"/>
                  </a:lnTo>
                  <a:lnTo>
                    <a:pt x="1018895" y="509447"/>
                  </a:lnTo>
                  <a:lnTo>
                    <a:pt x="0" y="5094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Tenancy Services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 Lydia Bradbury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88F1CCD-84C0-90D0-6337-2C9D23B59041}"/>
                </a:ext>
              </a:extLst>
            </p:cNvPr>
            <p:cNvSpPr/>
            <p:nvPr/>
          </p:nvSpPr>
          <p:spPr>
            <a:xfrm>
              <a:off x="6621535" y="4985863"/>
              <a:ext cx="1018895" cy="509447"/>
            </a:xfrm>
            <a:custGeom>
              <a:avLst/>
              <a:gdLst>
                <a:gd name="connsiteX0" fmla="*/ 0 w 1018895"/>
                <a:gd name="connsiteY0" fmla="*/ 0 h 509447"/>
                <a:gd name="connsiteX1" fmla="*/ 1018895 w 1018895"/>
                <a:gd name="connsiteY1" fmla="*/ 0 h 509447"/>
                <a:gd name="connsiteX2" fmla="*/ 1018895 w 1018895"/>
                <a:gd name="connsiteY2" fmla="*/ 509447 h 509447"/>
                <a:gd name="connsiteX3" fmla="*/ 0 w 1018895"/>
                <a:gd name="connsiteY3" fmla="*/ 509447 h 509447"/>
                <a:gd name="connsiteX4" fmla="*/ 0 w 1018895"/>
                <a:gd name="connsiteY4" fmla="*/ 0 h 50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8895" h="509447">
                  <a:moveTo>
                    <a:pt x="0" y="0"/>
                  </a:moveTo>
                  <a:lnTo>
                    <a:pt x="1018895" y="0"/>
                  </a:lnTo>
                  <a:lnTo>
                    <a:pt x="1018895" y="509447"/>
                  </a:lnTo>
                  <a:lnTo>
                    <a:pt x="0" y="5094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Housing Assets 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Jason Grace</a:t>
              </a: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06A76065-930F-1827-383C-99AF7E013EFB}"/>
                </a:ext>
              </a:extLst>
            </p:cNvPr>
            <p:cNvSpPr/>
            <p:nvPr/>
          </p:nvSpPr>
          <p:spPr>
            <a:xfrm>
              <a:off x="8415398" y="3057540"/>
              <a:ext cx="1173471" cy="644400"/>
            </a:xfrm>
            <a:custGeom>
              <a:avLst/>
              <a:gdLst>
                <a:gd name="connsiteX0" fmla="*/ 0 w 1250051"/>
                <a:gd name="connsiteY0" fmla="*/ 0 h 545557"/>
                <a:gd name="connsiteX1" fmla="*/ 1250051 w 1250051"/>
                <a:gd name="connsiteY1" fmla="*/ 0 h 545557"/>
                <a:gd name="connsiteX2" fmla="*/ 1250051 w 1250051"/>
                <a:gd name="connsiteY2" fmla="*/ 545557 h 545557"/>
                <a:gd name="connsiteX3" fmla="*/ 0 w 1250051"/>
                <a:gd name="connsiteY3" fmla="*/ 545557 h 545557"/>
                <a:gd name="connsiteX4" fmla="*/ 0 w 1250051"/>
                <a:gd name="connsiteY4" fmla="*/ 0 h 54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051" h="545557">
                  <a:moveTo>
                    <a:pt x="0" y="0"/>
                  </a:moveTo>
                  <a:lnTo>
                    <a:pt x="1250051" y="0"/>
                  </a:lnTo>
                  <a:lnTo>
                    <a:pt x="1250051" y="545557"/>
                  </a:lnTo>
                  <a:lnTo>
                    <a:pt x="0" y="5455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Arts, Tourism, Heritage and Culture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Farhana Begum</a:t>
              </a: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4F47CDC9-35E9-E7DC-EF04-7DF9A95F6D75}"/>
                </a:ext>
              </a:extLst>
            </p:cNvPr>
            <p:cNvSpPr/>
            <p:nvPr/>
          </p:nvSpPr>
          <p:spPr>
            <a:xfrm>
              <a:off x="8415398" y="4528572"/>
              <a:ext cx="1173471" cy="644400"/>
            </a:xfrm>
            <a:custGeom>
              <a:avLst/>
              <a:gdLst>
                <a:gd name="connsiteX0" fmla="*/ 0 w 1165962"/>
                <a:gd name="connsiteY0" fmla="*/ 0 h 653249"/>
                <a:gd name="connsiteX1" fmla="*/ 1165962 w 1165962"/>
                <a:gd name="connsiteY1" fmla="*/ 0 h 653249"/>
                <a:gd name="connsiteX2" fmla="*/ 1165962 w 1165962"/>
                <a:gd name="connsiteY2" fmla="*/ 653249 h 653249"/>
                <a:gd name="connsiteX3" fmla="*/ 0 w 1165962"/>
                <a:gd name="connsiteY3" fmla="*/ 653249 h 653249"/>
                <a:gd name="connsiteX4" fmla="*/ 0 w 1165962"/>
                <a:gd name="connsiteY4" fmla="*/ 0 h 653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5962" h="653249">
                  <a:moveTo>
                    <a:pt x="0" y="0"/>
                  </a:moveTo>
                  <a:lnTo>
                    <a:pt x="1165962" y="0"/>
                  </a:lnTo>
                  <a:lnTo>
                    <a:pt x="1165962" y="653249"/>
                  </a:lnTo>
                  <a:lnTo>
                    <a:pt x="0" y="65324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Spatial Planning 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Chris Briggs</a:t>
              </a: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423FD36-7937-F981-5D20-FAC1C40186BB}"/>
                </a:ext>
              </a:extLst>
            </p:cNvPr>
            <p:cNvSpPr/>
            <p:nvPr/>
          </p:nvSpPr>
          <p:spPr>
            <a:xfrm>
              <a:off x="8424304" y="5257531"/>
              <a:ext cx="1173471" cy="644400"/>
            </a:xfrm>
            <a:custGeom>
              <a:avLst/>
              <a:gdLst>
                <a:gd name="connsiteX0" fmla="*/ 0 w 1168723"/>
                <a:gd name="connsiteY0" fmla="*/ 0 h 648302"/>
                <a:gd name="connsiteX1" fmla="*/ 1168723 w 1168723"/>
                <a:gd name="connsiteY1" fmla="*/ 0 h 648302"/>
                <a:gd name="connsiteX2" fmla="*/ 1168723 w 1168723"/>
                <a:gd name="connsiteY2" fmla="*/ 648302 h 648302"/>
                <a:gd name="connsiteX3" fmla="*/ 0 w 1168723"/>
                <a:gd name="connsiteY3" fmla="*/ 648302 h 648302"/>
                <a:gd name="connsiteX4" fmla="*/ 0 w 1168723"/>
                <a:gd name="connsiteY4" fmla="*/ 0 h 648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723" h="648302">
                  <a:moveTo>
                    <a:pt x="0" y="0"/>
                  </a:moveTo>
                  <a:lnTo>
                    <a:pt x="1168723" y="0"/>
                  </a:lnTo>
                  <a:lnTo>
                    <a:pt x="1168723" y="648302"/>
                  </a:lnTo>
                  <a:lnTo>
                    <a:pt x="0" y="648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Building Control (Shared Service)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Sean </a:t>
              </a:r>
              <a:r>
                <a:rPr lang="en-GB" sz="900" b="1" kern="1200" err="1">
                  <a:latin typeface="+mn-lt"/>
                  <a:cs typeface="Calibri" panose="020F0502020204030204" pitchFamily="34" charset="0"/>
                </a:rPr>
                <a:t>Peschiera</a:t>
              </a:r>
              <a:endParaRPr lang="en-GB" sz="900" b="1" kern="1200">
                <a:latin typeface="+mn-lt"/>
                <a:cs typeface="Calibri" panose="020F0502020204030204" pitchFamily="34" charset="0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B330EC05-CF05-D15F-238B-3D57631C9351}"/>
                </a:ext>
              </a:extLst>
            </p:cNvPr>
            <p:cNvSpPr/>
            <p:nvPr/>
          </p:nvSpPr>
          <p:spPr>
            <a:xfrm>
              <a:off x="8424304" y="3786499"/>
              <a:ext cx="1173471" cy="644400"/>
            </a:xfrm>
            <a:custGeom>
              <a:avLst/>
              <a:gdLst>
                <a:gd name="connsiteX0" fmla="*/ 0 w 1242012"/>
                <a:gd name="connsiteY0" fmla="*/ 0 h 657401"/>
                <a:gd name="connsiteX1" fmla="*/ 1242012 w 1242012"/>
                <a:gd name="connsiteY1" fmla="*/ 0 h 657401"/>
                <a:gd name="connsiteX2" fmla="*/ 1242012 w 1242012"/>
                <a:gd name="connsiteY2" fmla="*/ 657401 h 657401"/>
                <a:gd name="connsiteX3" fmla="*/ 0 w 1242012"/>
                <a:gd name="connsiteY3" fmla="*/ 657401 h 657401"/>
                <a:gd name="connsiteX4" fmla="*/ 0 w 1242012"/>
                <a:gd name="connsiteY4" fmla="*/ 0 h 657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2012" h="657401">
                  <a:moveTo>
                    <a:pt x="0" y="0"/>
                  </a:moveTo>
                  <a:lnTo>
                    <a:pt x="1242012" y="0"/>
                  </a:lnTo>
                  <a:lnTo>
                    <a:pt x="1242012" y="657401"/>
                  </a:lnTo>
                  <a:lnTo>
                    <a:pt x="0" y="6574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Development Management (Enforcement shared service) 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 panose="020F0502020204030204" pitchFamily="34" charset="0"/>
                </a:rPr>
                <a:t>Sim Manley (interim)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FF1DAC4-AF90-77CC-32C3-7653F7ED66E8}"/>
                </a:ext>
              </a:extLst>
            </p:cNvPr>
            <p:cNvSpPr/>
            <p:nvPr/>
          </p:nvSpPr>
          <p:spPr>
            <a:xfrm>
              <a:off x="3118740" y="4347799"/>
              <a:ext cx="1166198" cy="608530"/>
            </a:xfrm>
            <a:custGeom>
              <a:avLst/>
              <a:gdLst>
                <a:gd name="connsiteX0" fmla="*/ 0 w 1221634"/>
                <a:gd name="connsiteY0" fmla="*/ 0 h 608530"/>
                <a:gd name="connsiteX1" fmla="*/ 1221634 w 1221634"/>
                <a:gd name="connsiteY1" fmla="*/ 0 h 608530"/>
                <a:gd name="connsiteX2" fmla="*/ 1221634 w 1221634"/>
                <a:gd name="connsiteY2" fmla="*/ 608530 h 608530"/>
                <a:gd name="connsiteX3" fmla="*/ 0 w 1221634"/>
                <a:gd name="connsiteY3" fmla="*/ 608530 h 608530"/>
                <a:gd name="connsiteX4" fmla="*/ 0 w 1221634"/>
                <a:gd name="connsiteY4" fmla="*/ 0 h 608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634" h="608530">
                  <a:moveTo>
                    <a:pt x="0" y="0"/>
                  </a:moveTo>
                  <a:lnTo>
                    <a:pt x="1221634" y="0"/>
                  </a:lnTo>
                  <a:lnTo>
                    <a:pt x="1221634" y="608530"/>
                  </a:lnTo>
                  <a:lnTo>
                    <a:pt x="0" y="60853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Digital Strategy and Transformation  </a:t>
              </a: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Calibri"/>
                </a:rPr>
                <a:t>Dan Hallam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F7A5105-2BC8-6838-2D39-4153E5BDE02D}"/>
                </a:ext>
              </a:extLst>
            </p:cNvPr>
            <p:cNvSpPr/>
            <p:nvPr/>
          </p:nvSpPr>
          <p:spPr>
            <a:xfrm>
              <a:off x="9816962" y="2761986"/>
              <a:ext cx="1173471" cy="644400"/>
            </a:xfrm>
            <a:custGeom>
              <a:avLst/>
              <a:gdLst>
                <a:gd name="connsiteX0" fmla="*/ 0 w 1175743"/>
                <a:gd name="connsiteY0" fmla="*/ 0 h 707271"/>
                <a:gd name="connsiteX1" fmla="*/ 1175743 w 1175743"/>
                <a:gd name="connsiteY1" fmla="*/ 0 h 707271"/>
                <a:gd name="connsiteX2" fmla="*/ 1175743 w 1175743"/>
                <a:gd name="connsiteY2" fmla="*/ 707271 h 707271"/>
                <a:gd name="connsiteX3" fmla="*/ 0 w 1175743"/>
                <a:gd name="connsiteY3" fmla="*/ 707271 h 707271"/>
                <a:gd name="connsiteX4" fmla="*/ 0 w 1175743"/>
                <a:gd name="connsiteY4" fmla="*/ 0 h 707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743" h="707271">
                  <a:moveTo>
                    <a:pt x="0" y="0"/>
                  </a:moveTo>
                  <a:lnTo>
                    <a:pt x="1175743" y="0"/>
                  </a:lnTo>
                  <a:lnTo>
                    <a:pt x="1175743" y="707271"/>
                  </a:lnTo>
                  <a:lnTo>
                    <a:pt x="0" y="7072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Arabic Typesetting" panose="03020402040406030203" pitchFamily="66" charset="-78"/>
                </a:rPr>
                <a:t>Strategy and Policy 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cs typeface="Arabic Typesetting" panose="03020402040406030203" pitchFamily="66" charset="-78"/>
                </a:rPr>
                <a:t> Claire Wainwright</a:t>
              </a: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9B2D6A23-8CDE-3BC5-E8F2-F41CC9AE8A29}"/>
                </a:ext>
              </a:extLst>
            </p:cNvPr>
            <p:cNvSpPr/>
            <p:nvPr/>
          </p:nvSpPr>
          <p:spPr>
            <a:xfrm>
              <a:off x="3132903" y="3685090"/>
              <a:ext cx="1137874" cy="604322"/>
            </a:xfrm>
            <a:custGeom>
              <a:avLst/>
              <a:gdLst>
                <a:gd name="connsiteX0" fmla="*/ 0 w 1228930"/>
                <a:gd name="connsiteY0" fmla="*/ 0 h 663209"/>
                <a:gd name="connsiteX1" fmla="*/ 1228930 w 1228930"/>
                <a:gd name="connsiteY1" fmla="*/ 0 h 663209"/>
                <a:gd name="connsiteX2" fmla="*/ 1228930 w 1228930"/>
                <a:gd name="connsiteY2" fmla="*/ 663209 h 663209"/>
                <a:gd name="connsiteX3" fmla="*/ 0 w 1228930"/>
                <a:gd name="connsiteY3" fmla="*/ 663209 h 663209"/>
                <a:gd name="connsiteX4" fmla="*/ 0 w 1228930"/>
                <a:gd name="connsiteY4" fmla="*/ 0 h 663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930" h="663209">
                  <a:moveTo>
                    <a:pt x="0" y="0"/>
                  </a:moveTo>
                  <a:lnTo>
                    <a:pt x="1228930" y="0"/>
                  </a:lnTo>
                  <a:lnTo>
                    <a:pt x="1228930" y="663209"/>
                  </a:lnTo>
                  <a:lnTo>
                    <a:pt x="0" y="66320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ICT and Infrastructure</a:t>
              </a:r>
            </a:p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900" b="1" kern="1200">
                  <a:latin typeface="+mn-lt"/>
                  <a:ea typeface="+mn-ea"/>
                  <a:cs typeface="Calibri" panose="020F0502020204030204" pitchFamily="34" charset="0"/>
                </a:rPr>
                <a:t> Leon Thomas</a:t>
              </a:r>
              <a:endParaRPr lang="en-GB" sz="900" kern="120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232222C-B29A-4514-F380-1D168900AC00}"/>
              </a:ext>
            </a:extLst>
          </p:cNvPr>
          <p:cNvSpPr txBox="1"/>
          <p:nvPr/>
        </p:nvSpPr>
        <p:spPr>
          <a:xfrm>
            <a:off x="5944155" y="6474197"/>
            <a:ext cx="624784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/>
              <a:t>Organisation Chart for Senior Team (key contacts) – January 2026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57A0D9-2297-3E96-C6E0-7457E1213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917"/>
            <a:ext cx="1841157" cy="800503"/>
          </a:xfrm>
          <a:prstGeom prst="rect">
            <a:avLst/>
          </a:prstGeom>
        </p:spPr>
      </p:pic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B39DDEC-E7E4-B796-0A1A-1BD33369A653}"/>
              </a:ext>
            </a:extLst>
          </p:cNvPr>
          <p:cNvSpPr/>
          <p:nvPr/>
        </p:nvSpPr>
        <p:spPr>
          <a:xfrm>
            <a:off x="288782" y="4891180"/>
            <a:ext cx="1256400" cy="644400"/>
          </a:xfrm>
          <a:custGeom>
            <a:avLst/>
            <a:gdLst>
              <a:gd name="connsiteX0" fmla="*/ 0 w 961938"/>
              <a:gd name="connsiteY0" fmla="*/ 0 h 623140"/>
              <a:gd name="connsiteX1" fmla="*/ 961938 w 961938"/>
              <a:gd name="connsiteY1" fmla="*/ 0 h 623140"/>
              <a:gd name="connsiteX2" fmla="*/ 961938 w 961938"/>
              <a:gd name="connsiteY2" fmla="*/ 623140 h 623140"/>
              <a:gd name="connsiteX3" fmla="*/ 0 w 961938"/>
              <a:gd name="connsiteY3" fmla="*/ 623140 h 623140"/>
              <a:gd name="connsiteX4" fmla="*/ 0 w 961938"/>
              <a:gd name="connsiteY4" fmla="*/ 0 h 623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1938" h="623140">
                <a:moveTo>
                  <a:pt x="0" y="0"/>
                </a:moveTo>
                <a:lnTo>
                  <a:pt x="961938" y="0"/>
                </a:lnTo>
                <a:lnTo>
                  <a:pt x="961938" y="623140"/>
                </a:lnTo>
                <a:lnTo>
                  <a:pt x="0" y="6231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900" b="1" kern="1200">
                <a:latin typeface="+mn-lt"/>
                <a:ea typeface="+mn-ea"/>
                <a:cs typeface="Calibri" panose="020F0502020204030204" pitchFamily="34" charset="0"/>
              </a:rPr>
              <a:t>Electoral Services</a:t>
            </a:r>
          </a:p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900" b="1" kern="1200">
                <a:latin typeface="+mn-lt"/>
                <a:ea typeface="+mn-ea"/>
                <a:cs typeface="Calibri" panose="020F0502020204030204" pitchFamily="34" charset="0"/>
              </a:rPr>
              <a:t> Jo Bateman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54C1AEC-41BB-B875-4731-24B0F3597BE2}"/>
              </a:ext>
            </a:extLst>
          </p:cNvPr>
          <p:cNvCxnSpPr/>
          <p:nvPr/>
        </p:nvCxnSpPr>
        <p:spPr>
          <a:xfrm>
            <a:off x="6096000" y="829602"/>
            <a:ext cx="0" cy="176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658A710-5DEF-17BE-0B9F-03427ADDCDE3}"/>
              </a:ext>
            </a:extLst>
          </p:cNvPr>
          <p:cNvCxnSpPr>
            <a:cxnSpLocks/>
          </p:cNvCxnSpPr>
          <p:nvPr/>
        </p:nvCxnSpPr>
        <p:spPr>
          <a:xfrm>
            <a:off x="8229600" y="1878635"/>
            <a:ext cx="0" cy="3712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284992A-D5AC-B7CC-134A-B41E522FC406}"/>
              </a:ext>
            </a:extLst>
          </p:cNvPr>
          <p:cNvCxnSpPr/>
          <p:nvPr/>
        </p:nvCxnSpPr>
        <p:spPr>
          <a:xfrm>
            <a:off x="2583180" y="1889134"/>
            <a:ext cx="0" cy="4145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6B1E0A3-CB5A-57A0-8A4D-7E4BDC34847B}"/>
              </a:ext>
            </a:extLst>
          </p:cNvPr>
          <p:cNvCxnSpPr/>
          <p:nvPr/>
        </p:nvCxnSpPr>
        <p:spPr>
          <a:xfrm>
            <a:off x="1593437" y="2573869"/>
            <a:ext cx="20568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19DEB9C-D043-1A30-736A-CA593A6E7EB0}"/>
              </a:ext>
            </a:extLst>
          </p:cNvPr>
          <p:cNvCxnSpPr/>
          <p:nvPr/>
        </p:nvCxnSpPr>
        <p:spPr>
          <a:xfrm>
            <a:off x="2583180" y="3234456"/>
            <a:ext cx="10928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14349B0-C74D-4177-FD76-4151D513DCA4}"/>
              </a:ext>
            </a:extLst>
          </p:cNvPr>
          <p:cNvCxnSpPr/>
          <p:nvPr/>
        </p:nvCxnSpPr>
        <p:spPr>
          <a:xfrm>
            <a:off x="1542573" y="5213380"/>
            <a:ext cx="21076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1B2A89B-67AA-E859-BB53-FFD1E0066FB3}"/>
              </a:ext>
            </a:extLst>
          </p:cNvPr>
          <p:cNvCxnSpPr/>
          <p:nvPr/>
        </p:nvCxnSpPr>
        <p:spPr>
          <a:xfrm>
            <a:off x="1542573" y="6021053"/>
            <a:ext cx="21334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5EC5E00-0080-2CDB-412C-CD87B8D18525}"/>
              </a:ext>
            </a:extLst>
          </p:cNvPr>
          <p:cNvCxnSpPr/>
          <p:nvPr/>
        </p:nvCxnSpPr>
        <p:spPr>
          <a:xfrm>
            <a:off x="1542573" y="4323230"/>
            <a:ext cx="10406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75F9F36-412F-9B73-A06A-6538BD03CCB1}"/>
              </a:ext>
            </a:extLst>
          </p:cNvPr>
          <p:cNvCxnSpPr/>
          <p:nvPr/>
        </p:nvCxnSpPr>
        <p:spPr>
          <a:xfrm>
            <a:off x="587829" y="2775376"/>
            <a:ext cx="0" cy="459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0134BB2-935B-A931-E7C7-993DD55D0369}"/>
              </a:ext>
            </a:extLst>
          </p:cNvPr>
          <p:cNvCxnSpPr/>
          <p:nvPr/>
        </p:nvCxnSpPr>
        <p:spPr>
          <a:xfrm>
            <a:off x="587829" y="3234456"/>
            <a:ext cx="1624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2230A2F-8BA0-9AE8-838F-46CFCAEDD1B7}"/>
              </a:ext>
            </a:extLst>
          </p:cNvPr>
          <p:cNvCxnSpPr>
            <a:cxnSpLocks/>
          </p:cNvCxnSpPr>
          <p:nvPr/>
        </p:nvCxnSpPr>
        <p:spPr>
          <a:xfrm>
            <a:off x="4463143" y="3572856"/>
            <a:ext cx="0" cy="906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26AC2FB-1E1C-2263-648D-1E2AF51CA5EB}"/>
              </a:ext>
            </a:extLst>
          </p:cNvPr>
          <p:cNvCxnSpPr/>
          <p:nvPr/>
        </p:nvCxnSpPr>
        <p:spPr>
          <a:xfrm flipH="1">
            <a:off x="4235603" y="4001030"/>
            <a:ext cx="227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A0B5C2D-E6A5-5063-A790-6B5FE6EB6802}"/>
              </a:ext>
            </a:extLst>
          </p:cNvPr>
          <p:cNvCxnSpPr/>
          <p:nvPr/>
        </p:nvCxnSpPr>
        <p:spPr>
          <a:xfrm flipH="1">
            <a:off x="4235603" y="4478964"/>
            <a:ext cx="227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17DBD49-433F-75B1-CB80-78D53768C87E}"/>
              </a:ext>
            </a:extLst>
          </p:cNvPr>
          <p:cNvCxnSpPr>
            <a:cxnSpLocks/>
          </p:cNvCxnSpPr>
          <p:nvPr/>
        </p:nvCxnSpPr>
        <p:spPr>
          <a:xfrm>
            <a:off x="2621852" y="1005840"/>
            <a:ext cx="81917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8514FC8-46A3-5358-A6A7-70CF890D5709}"/>
              </a:ext>
            </a:extLst>
          </p:cNvPr>
          <p:cNvCxnSpPr>
            <a:cxnSpLocks/>
          </p:cNvCxnSpPr>
          <p:nvPr/>
        </p:nvCxnSpPr>
        <p:spPr>
          <a:xfrm>
            <a:off x="10813568" y="1005840"/>
            <a:ext cx="0" cy="1767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5A4D33B-F2AA-B293-2872-B27B3A9F2E38}"/>
              </a:ext>
            </a:extLst>
          </p:cNvPr>
          <p:cNvCxnSpPr>
            <a:cxnSpLocks/>
          </p:cNvCxnSpPr>
          <p:nvPr/>
        </p:nvCxnSpPr>
        <p:spPr>
          <a:xfrm>
            <a:off x="2609291" y="1005840"/>
            <a:ext cx="0" cy="243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FB3F7FA-27CE-8371-D986-4B50BB298FBA}"/>
              </a:ext>
            </a:extLst>
          </p:cNvPr>
          <p:cNvCxnSpPr>
            <a:cxnSpLocks/>
          </p:cNvCxnSpPr>
          <p:nvPr/>
        </p:nvCxnSpPr>
        <p:spPr>
          <a:xfrm>
            <a:off x="8229600" y="1005840"/>
            <a:ext cx="0" cy="243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C27D742B-6FAF-886F-E49C-73C37CAE1DE3}"/>
              </a:ext>
            </a:extLst>
          </p:cNvPr>
          <p:cNvCxnSpPr>
            <a:cxnSpLocks/>
          </p:cNvCxnSpPr>
          <p:nvPr/>
        </p:nvCxnSpPr>
        <p:spPr>
          <a:xfrm>
            <a:off x="7664072" y="2585450"/>
            <a:ext cx="9988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BF29418-A5CA-9F48-6456-AADFA4FEB361}"/>
              </a:ext>
            </a:extLst>
          </p:cNvPr>
          <p:cNvCxnSpPr>
            <a:cxnSpLocks/>
          </p:cNvCxnSpPr>
          <p:nvPr/>
        </p:nvCxnSpPr>
        <p:spPr>
          <a:xfrm>
            <a:off x="7676886" y="3340097"/>
            <a:ext cx="9988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DC4729E0-542D-5E23-DDD2-DD4251283634}"/>
              </a:ext>
            </a:extLst>
          </p:cNvPr>
          <p:cNvCxnSpPr>
            <a:cxnSpLocks/>
          </p:cNvCxnSpPr>
          <p:nvPr/>
        </p:nvCxnSpPr>
        <p:spPr>
          <a:xfrm>
            <a:off x="8229600" y="4858657"/>
            <a:ext cx="4556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7FC278-C490-DFCD-19A9-4FC1EBAD6F04}"/>
              </a:ext>
            </a:extLst>
          </p:cNvPr>
          <p:cNvCxnSpPr/>
          <p:nvPr/>
        </p:nvCxnSpPr>
        <p:spPr>
          <a:xfrm>
            <a:off x="8229600" y="5591447"/>
            <a:ext cx="4556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FC572CBE-C23F-AFCB-5D3D-54AC69771AB0}"/>
              </a:ext>
            </a:extLst>
          </p:cNvPr>
          <p:cNvCxnSpPr/>
          <p:nvPr/>
        </p:nvCxnSpPr>
        <p:spPr>
          <a:xfrm flipH="1">
            <a:off x="8229600" y="4120415"/>
            <a:ext cx="4556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3C5B0A3-9177-BBD0-BB26-7AB8840A7AF3}"/>
              </a:ext>
            </a:extLst>
          </p:cNvPr>
          <p:cNvCxnSpPr/>
          <p:nvPr/>
        </p:nvCxnSpPr>
        <p:spPr>
          <a:xfrm>
            <a:off x="6585858" y="3629192"/>
            <a:ext cx="0" cy="1555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38ED537-BEE5-4354-6B64-8DDF328F30D2}"/>
              </a:ext>
            </a:extLst>
          </p:cNvPr>
          <p:cNvCxnSpPr/>
          <p:nvPr/>
        </p:nvCxnSpPr>
        <p:spPr>
          <a:xfrm>
            <a:off x="6585858" y="4120415"/>
            <a:ext cx="169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15C7803A-443C-70D3-972C-94478C6DBBCD}"/>
              </a:ext>
            </a:extLst>
          </p:cNvPr>
          <p:cNvCxnSpPr/>
          <p:nvPr/>
        </p:nvCxnSpPr>
        <p:spPr>
          <a:xfrm>
            <a:off x="6585858" y="4663780"/>
            <a:ext cx="2503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E977CB93-2AE6-0F72-EC37-07F83035B9AD}"/>
              </a:ext>
            </a:extLst>
          </p:cNvPr>
          <p:cNvCxnSpPr>
            <a:cxnSpLocks/>
          </p:cNvCxnSpPr>
          <p:nvPr/>
        </p:nvCxnSpPr>
        <p:spPr>
          <a:xfrm>
            <a:off x="6585858" y="5184688"/>
            <a:ext cx="169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7117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31C4B6A3E0594B975E4B84B02F37DF" ma:contentTypeVersion="16" ma:contentTypeDescription="Create a new document." ma:contentTypeScope="" ma:versionID="4ac69f4aeebe0dfb7b9c11fbb95915b6">
  <xsd:schema xmlns:xsd="http://www.w3.org/2001/XMLSchema" xmlns:xs="http://www.w3.org/2001/XMLSchema" xmlns:p="http://schemas.microsoft.com/office/2006/metadata/properties" xmlns:ns2="4fd7d86d-473f-402a-b2cc-2e9840652a6a" xmlns:ns3="6535a360-aecf-43e4-a3a8-3795f859d5e4" targetNamespace="http://schemas.microsoft.com/office/2006/metadata/properties" ma:root="true" ma:fieldsID="89ec90b817403a1b8de2ef02ca0fbf2b" ns2:_="" ns3:_="">
    <xsd:import namespace="4fd7d86d-473f-402a-b2cc-2e9840652a6a"/>
    <xsd:import namespace="6535a360-aecf-43e4-a3a8-3795f859d5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d7d86d-473f-402a-b2cc-2e9840652a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8d84279-32ed-4071-86da-cd82b6768f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5a360-aecf-43e4-a3a8-3795f859d5e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5280518-4653-4431-9dd0-b685d8bb68a2}" ma:internalName="TaxCatchAll" ma:showField="CatchAllData" ma:web="6535a360-aecf-43e4-a3a8-3795f859d5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535a360-aecf-43e4-a3a8-3795f859d5e4">
      <UserInfo>
        <DisplayName>Nancy Dagniaux</DisplayName>
        <AccountId>12</AccountId>
        <AccountType/>
      </UserInfo>
      <UserInfo>
        <DisplayName>Jane Pearce</DisplayName>
        <AccountId>23</AccountId>
        <AccountType/>
      </UserInfo>
      <UserInfo>
        <DisplayName>Matthew Plumridge</DisplayName>
        <AccountId>100</AccountId>
        <AccountType/>
      </UserInfo>
    </SharedWithUsers>
    <lcf76f155ced4ddcb4097134ff3c332f xmlns="4fd7d86d-473f-402a-b2cc-2e9840652a6a">
      <Terms xmlns="http://schemas.microsoft.com/office/infopath/2007/PartnerControls"/>
    </lcf76f155ced4ddcb4097134ff3c332f>
    <TaxCatchAll xmlns="6535a360-aecf-43e4-a3a8-3795f859d5e4" xsi:nil="true"/>
  </documentManagement>
</p:properties>
</file>

<file path=customXml/itemProps1.xml><?xml version="1.0" encoding="utf-8"?>
<ds:datastoreItem xmlns:ds="http://schemas.openxmlformats.org/officeDocument/2006/customXml" ds:itemID="{A6165E30-92D5-4A55-8385-88C4F63279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44C29F-5A4D-422C-B86B-84FA09A36713}">
  <ds:schemaRefs>
    <ds:schemaRef ds:uri="4fd7d86d-473f-402a-b2cc-2e9840652a6a"/>
    <ds:schemaRef ds:uri="6535a360-aecf-43e4-a3a8-3795f859d5e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FD64AB0-2DC6-4BF1-8F53-A29158AB6F05}">
  <ds:schemaRefs>
    <ds:schemaRef ds:uri="6535a360-aecf-43e4-a3a8-3795f859d5e4"/>
    <ds:schemaRef ds:uri="http://schemas.microsoft.com/office/2006/metadata/properties"/>
    <ds:schemaRef ds:uri="http://schemas.microsoft.com/office/2006/documentManagement/types"/>
    <ds:schemaRef ds:uri="4fd7d86d-473f-402a-b2cc-2e9840652a6a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Wainwright</dc:creator>
  <cp:lastModifiedBy>Nancy Dagniaux</cp:lastModifiedBy>
  <cp:revision>2</cp:revision>
  <dcterms:created xsi:type="dcterms:W3CDTF">2022-04-04T14:04:10Z</dcterms:created>
  <dcterms:modified xsi:type="dcterms:W3CDTF">2026-01-05T15:27:53Z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0x0101006631C4B6A3E0594B975E4B84B02F37DF</vt:lpwstr>
  </property>
  <property fmtid="{D5CDD505-2E9C-101B-9397-08002B2CF9AE}" pid="3" name="MediaServiceImageTags">
    <vt:lpwstr/>
  </property>
</Properties>
</file>